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0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70" r:id="rId9"/>
    <p:sldId id="271" r:id="rId10"/>
    <p:sldId id="269" r:id="rId11"/>
    <p:sldId id="273" r:id="rId12"/>
    <p:sldId id="27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EE9891-357A-40E8-B1FD-A88E265F4882}" v="500" dt="2020-10-02T13:59:43.825"/>
    <p1510:client id="{F84C44E7-2701-D6F9-B3F4-22D42943663E}" v="1783" dt="2020-10-15T09:17:19.7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86" d="100"/>
          <a:sy n="86" d="100"/>
        </p:scale>
        <p:origin x="37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jpg>
</file>

<file path=ppt/media/image3.jpeg>
</file>

<file path=ppt/media/image4.jpe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124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787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679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0836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2778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0722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1928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2930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899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831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48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497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620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161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398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703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227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102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  <p:sldLayoutId id="2147483902" r:id="rId12"/>
    <p:sldLayoutId id="2147483903" r:id="rId13"/>
    <p:sldLayoutId id="2147483904" r:id="rId14"/>
    <p:sldLayoutId id="2147483905" r:id="rId15"/>
    <p:sldLayoutId id="2147483906" r:id="rId16"/>
    <p:sldLayoutId id="214748390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apeople.com/2017/07/26/cybercrimes-bill-threatens-south-africas-freedom-2-days-left-make-opinion-heard/" TargetMode="Externa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lickr.com/photos/mikemacmarketing/36038688651" TargetMode="External"/><Relationship Id="rId5" Type="http://schemas.openxmlformats.org/officeDocument/2006/relationships/image" Target="../media/image20.jpg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eoplemattersglobal.com/article/technology/state-of-cyber-security-in-apac-19924" TargetMode="External"/><Relationship Id="rId5" Type="http://schemas.openxmlformats.org/officeDocument/2006/relationships/image" Target="../media/image22.jp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pxhere.com/fr/photo/1409358" TargetMode="Externa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ixnio.com/fr/divers/code-programmation-informatique-technologie-fonction-commande" TargetMode="Externa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Slowloris_(computer_security)" TargetMode="External"/><Relationship Id="rId3" Type="http://schemas.openxmlformats.org/officeDocument/2006/relationships/image" Target="../media/image3.jpe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skleo.com/will-hacked-website-leak-email-address/" TargetMode="Externa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askleo.com/will-hacked-website-leak-email-address/" TargetMode="External"/><Relationship Id="rId3" Type="http://schemas.openxmlformats.org/officeDocument/2006/relationships/image" Target="../media/image14.png"/><Relationship Id="rId7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ixabay.com/en/matrix-communication-software-pc-1799661/" TargetMode="External"/><Relationship Id="rId5" Type="http://schemas.openxmlformats.org/officeDocument/2006/relationships/image" Target="../media/image15.jpg"/><Relationship Id="rId4" Type="http://schemas.openxmlformats.org/officeDocument/2006/relationships/image" Target="../media/image3.jpeg"/><Relationship Id="rId9" Type="http://schemas.openxmlformats.org/officeDocument/2006/relationships/hyperlink" Target="https://creativecommons.org/licenses/by-nc-nd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96212" y="4551037"/>
            <a:ext cx="10599576" cy="1168638"/>
          </a:xfrm>
        </p:spPr>
        <p:txBody>
          <a:bodyPr>
            <a:normAutofit/>
          </a:bodyPr>
          <a:lstStyle/>
          <a:p>
            <a:r>
              <a:rPr lang="de-DE" sz="2400">
                <a:cs typeface="Calibri Light"/>
              </a:rPr>
              <a:t>Advance persisntant threats (APT) ou  menace persistante avancée</a:t>
            </a:r>
            <a:br>
              <a:rPr lang="de-DE" sz="2400">
                <a:cs typeface="Calibri Light"/>
              </a:rPr>
            </a:br>
            <a:endParaRPr lang="de-DE" sz="240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5719677"/>
            <a:ext cx="9001462" cy="54636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2100" dirty="0">
                <a:cs typeface="Calibri"/>
              </a:rPr>
              <a:t>Yanis Mansouri Frederic De </a:t>
            </a:r>
            <a:r>
              <a:rPr lang="de-DE" sz="2100" dirty="0" err="1">
                <a:cs typeface="Calibri"/>
              </a:rPr>
              <a:t>Gaudemar-Ancey</a:t>
            </a:r>
            <a:r>
              <a:rPr lang="de-DE" sz="2100" dirty="0">
                <a:cs typeface="Calibri"/>
              </a:rPr>
              <a:t> Joshua </a:t>
            </a:r>
            <a:r>
              <a:rPr lang="de-DE" sz="2100" dirty="0" err="1">
                <a:cs typeface="Calibri"/>
              </a:rPr>
              <a:t>Brionne</a:t>
            </a:r>
            <a:r>
              <a:rPr lang="de-DE" sz="2100" dirty="0">
                <a:cs typeface="Calibri"/>
              </a:rPr>
              <a:t>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1CD01E1-EA53-49EA-BF43-1BB177D909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48" r="14036" b="-2"/>
          <a:stretch/>
        </p:blipFill>
        <p:spPr>
          <a:xfrm>
            <a:off x="-4740" y="10"/>
            <a:ext cx="6100738" cy="4189362"/>
          </a:xfrm>
          <a:prstGeom prst="rect">
            <a:avLst/>
          </a:prstGeom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843" r="2" b="30007"/>
          <a:stretch/>
        </p:blipFill>
        <p:spPr>
          <a:xfrm>
            <a:off x="6095998" y="10"/>
            <a:ext cx="6096002" cy="4189367"/>
          </a:xfrm>
          <a:prstGeom prst="rect">
            <a:avLst/>
          </a:prstGeom>
          <a:blipFill>
            <a:blip r:embed="rId5"/>
            <a:tile tx="0" ty="0" sx="100000" sy="100000" flip="none" algn="tl"/>
          </a:blipFill>
        </p:spPr>
      </p:pic>
      <p:pic>
        <p:nvPicPr>
          <p:cNvPr id="9" name="Image 8" descr="Programmation de données sur un moniteur d’ordinateur">
            <a:extLst>
              <a:ext uri="{FF2B5EF4-FFF2-40B4-BE49-F238E27FC236}">
                <a16:creationId xmlns:a16="http://schemas.microsoft.com/office/drawing/2014/main" id="{8646BBC5-66FC-40FC-BFD9-8057A2C00FE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7"/>
            <a:ext cx="6285585" cy="418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2">
            <a:extLst>
              <a:ext uri="{FF2B5EF4-FFF2-40B4-BE49-F238E27FC236}">
                <a16:creationId xmlns:a16="http://schemas.microsoft.com/office/drawing/2014/main" id="{AB76F39C-DC92-43A2-AFAC-DF33A3F0E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3796" y="4223657"/>
            <a:ext cx="5021337" cy="19221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dirty="0"/>
              <a:t>Oilrig</a:t>
            </a: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758" r="-2" b="35136"/>
          <a:stretch/>
        </p:blipFill>
        <p:spPr>
          <a:xfrm>
            <a:off x="497632" y="668739"/>
            <a:ext cx="5437496" cy="3056185"/>
          </a:xfrm>
          <a:prstGeom prst="rect">
            <a:avLst/>
          </a:prstGeom>
        </p:spPr>
      </p:pic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966758FC-A415-4D42-862A-2C0765FF8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154913"/>
            <a:ext cx="0" cy="208383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93821197-6BE7-4A0C-BF0C-081095CA06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865" y="776284"/>
            <a:ext cx="5437499" cy="2841093"/>
          </a:xfrm>
          <a:prstGeom prst="rect">
            <a:avLst/>
          </a:prstGeom>
        </p:spPr>
      </p:pic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256865" y="4223657"/>
            <a:ext cx="5010691" cy="1922107"/>
          </a:xfr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4 groupes: groupe a, b, c, d 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Techniques utilisés : delivery, exploit, install, command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Cible : moyen orient et des differents industries. 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Chaques group ont divers outils et de plan d'attaque.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Chaque group ont leurs propre ecran d'horraire.</a:t>
            </a:r>
          </a:p>
          <a:p>
            <a:pPr marL="114300" algn="l">
              <a:lnSpc>
                <a:spcPct val="110000"/>
              </a:lnSpc>
            </a:pPr>
            <a:endParaRPr lang="en-US" sz="1300" dirty="0"/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300" dirty="0"/>
          </a:p>
        </p:txBody>
      </p:sp>
      <p:pic>
        <p:nvPicPr>
          <p:cNvPr id="19" name="Image 18" descr="Une image contenant neige, tenant, pluie, debout&#10;&#10;Description générée automatiquement">
            <a:extLst>
              <a:ext uri="{FF2B5EF4-FFF2-40B4-BE49-F238E27FC236}">
                <a16:creationId xmlns:a16="http://schemas.microsoft.com/office/drawing/2014/main" id="{B1607143-2C0D-43E3-AF61-913EB2116D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97631" y="622741"/>
            <a:ext cx="5437495" cy="313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650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2">
            <a:extLst>
              <a:ext uri="{FF2B5EF4-FFF2-40B4-BE49-F238E27FC236}">
                <a16:creationId xmlns:a16="http://schemas.microsoft.com/office/drawing/2014/main" id="{137AAE58-B7D3-483F-829E-637C98F7F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3794" y="4217161"/>
            <a:ext cx="10364412" cy="1264906"/>
          </a:xfrm>
        </p:spPr>
        <p:txBody>
          <a:bodyPr>
            <a:normAutofit/>
          </a:bodyPr>
          <a:lstStyle/>
          <a:p>
            <a:r>
              <a:rPr lang="de-DE" sz="4400" dirty="0">
                <a:cs typeface="Calibri Light"/>
              </a:rPr>
              <a:t>Defence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5482067"/>
            <a:ext cx="9001462" cy="680990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10000"/>
              </a:lnSpc>
              <a:buChar char="•"/>
            </a:pPr>
            <a:r>
              <a:rPr lang="de-DE" sz="1300" dirty="0">
                <a:cs typeface="Calibri"/>
              </a:rPr>
              <a:t>KAPERSKY : Prévenir,  Détecter, Répondre, Anticiper</a:t>
            </a:r>
          </a:p>
          <a:p>
            <a:pPr marL="342900" indent="-342900">
              <a:lnSpc>
                <a:spcPct val="110000"/>
              </a:lnSpc>
              <a:buChar char="•"/>
            </a:pPr>
            <a:r>
              <a:rPr lang="de-DE" sz="1300" dirty="0">
                <a:cs typeface="Calibri"/>
              </a:rPr>
              <a:t>FIREYE</a:t>
            </a:r>
          </a:p>
          <a:p>
            <a:pPr marL="342900" indent="-342900">
              <a:lnSpc>
                <a:spcPct val="110000"/>
              </a:lnSpc>
              <a:buChar char="•"/>
            </a:pPr>
            <a:endParaRPr lang="de-DE" sz="1300" dirty="0">
              <a:cs typeface="Calibri"/>
            </a:endParaRPr>
          </a:p>
          <a:p>
            <a:pPr marL="342900" indent="-342900">
              <a:lnSpc>
                <a:spcPct val="110000"/>
              </a:lnSpc>
              <a:buChar char="•"/>
            </a:pPr>
            <a:endParaRPr lang="de-DE" sz="1300" dirty="0">
              <a:cs typeface="Calibri"/>
            </a:endParaRPr>
          </a:p>
          <a:p>
            <a:pPr marL="342900" indent="-342900">
              <a:lnSpc>
                <a:spcPct val="110000"/>
              </a:lnSpc>
              <a:buChar char="•"/>
            </a:pPr>
            <a:endParaRPr lang="de-DE" sz="1300" dirty="0">
              <a:cs typeface="Calibri"/>
            </a:endParaRPr>
          </a:p>
          <a:p>
            <a:pPr marL="342900" indent="-342900">
              <a:lnSpc>
                <a:spcPct val="110000"/>
              </a:lnSpc>
              <a:buChar char="•"/>
            </a:pPr>
            <a:endParaRPr lang="de-DE" sz="1300" dirty="0">
              <a:cs typeface="Calibri"/>
            </a:endParaRPr>
          </a:p>
          <a:p>
            <a:pPr marL="342900" indent="-342900">
              <a:lnSpc>
                <a:spcPct val="110000"/>
              </a:lnSpc>
              <a:buChar char="•"/>
            </a:pPr>
            <a:endParaRPr lang="de-DE" sz="1300" dirty="0">
              <a:cs typeface="Calibri"/>
            </a:endParaRPr>
          </a:p>
          <a:p>
            <a:pPr marL="342900" indent="-342900">
              <a:lnSpc>
                <a:spcPct val="110000"/>
              </a:lnSpc>
              <a:buChar char="•"/>
            </a:pPr>
            <a:endParaRPr lang="de-DE" sz="1300" dirty="0">
              <a:cs typeface="Calibri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8F6BBEA-38EB-4B65-8B97-CFA48E12A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762" y="1387125"/>
            <a:ext cx="5017372" cy="2123293"/>
          </a:xfrm>
          <a:prstGeom prst="rect">
            <a:avLst/>
          </a:prstGeom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758" r="-2" b="35136"/>
          <a:stretch/>
        </p:blipFill>
        <p:spPr>
          <a:xfrm>
            <a:off x="6256867" y="1040624"/>
            <a:ext cx="5010689" cy="2816295"/>
          </a:xfrm>
          <a:prstGeom prst="rect">
            <a:avLst/>
          </a:prstGeom>
        </p:spPr>
      </p:pic>
      <p:pic>
        <p:nvPicPr>
          <p:cNvPr id="6" name="Image 5" descr="Une image contenant portable, ordinateur, intérieur, équipement électronique&#10;&#10;Description générée automatiquement">
            <a:extLst>
              <a:ext uri="{FF2B5EF4-FFF2-40B4-BE49-F238E27FC236}">
                <a16:creationId xmlns:a16="http://schemas.microsoft.com/office/drawing/2014/main" id="{58E077E5-1249-4FD1-A5EA-43EDAC0DA3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256867" y="1006016"/>
            <a:ext cx="5112975" cy="300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160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37AAE58-B7D3-483F-829E-637C98F7F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3794" y="4217161"/>
            <a:ext cx="10364412" cy="1264906"/>
          </a:xfrm>
        </p:spPr>
        <p:txBody>
          <a:bodyPr>
            <a:normAutofit/>
          </a:bodyPr>
          <a:lstStyle/>
          <a:p>
            <a:r>
              <a:rPr lang="de-DE" sz="4400">
                <a:cs typeface="Calibri Light"/>
              </a:rPr>
              <a:t>cONCLUSION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5482067"/>
            <a:ext cx="9001462" cy="680990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de-DE" sz="2000">
              <a:cs typeface="Calibri"/>
            </a:endParaRPr>
          </a:p>
          <a:p>
            <a:pPr marL="342900" indent="-342900">
              <a:buChar char="•"/>
            </a:pPr>
            <a:endParaRPr lang="de-DE" sz="2000">
              <a:cs typeface="Calibri"/>
            </a:endParaRPr>
          </a:p>
          <a:p>
            <a:pPr marL="342900" indent="-342900">
              <a:buChar char="•"/>
            </a:pPr>
            <a:endParaRPr lang="de-DE" sz="2000">
              <a:cs typeface="Calibri"/>
            </a:endParaRPr>
          </a:p>
          <a:p>
            <a:pPr marL="342900" indent="-342900">
              <a:buChar char="•"/>
            </a:pPr>
            <a:endParaRPr lang="de-DE" sz="2000">
              <a:cs typeface="Calibri"/>
            </a:endParaRPr>
          </a:p>
        </p:txBody>
      </p:sp>
      <p:pic>
        <p:nvPicPr>
          <p:cNvPr id="4" name="Image 3" descr="Une image contenant périphérique&#10;&#10;Description générée automatiquement">
            <a:extLst>
              <a:ext uri="{FF2B5EF4-FFF2-40B4-BE49-F238E27FC236}">
                <a16:creationId xmlns:a16="http://schemas.microsoft.com/office/drawing/2014/main" id="{E28732F9-DC76-4552-8745-E6939326F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762" y="1194429"/>
            <a:ext cx="5017372" cy="2508686"/>
          </a:xfrm>
          <a:prstGeom prst="rect">
            <a:avLst/>
          </a:prstGeom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758" r="-2" b="35136"/>
          <a:stretch/>
        </p:blipFill>
        <p:spPr>
          <a:xfrm>
            <a:off x="6256867" y="1040624"/>
            <a:ext cx="5010689" cy="2816295"/>
          </a:xfrm>
          <a:prstGeom prst="rect">
            <a:avLst/>
          </a:prstGeom>
        </p:spPr>
      </p:pic>
      <p:pic>
        <p:nvPicPr>
          <p:cNvPr id="6" name="Image 5" descr="Une image contenant équipement électronique, circuit&#10;&#10;Description générée automatiquement">
            <a:extLst>
              <a:ext uri="{FF2B5EF4-FFF2-40B4-BE49-F238E27FC236}">
                <a16:creationId xmlns:a16="http://schemas.microsoft.com/office/drawing/2014/main" id="{F415F936-F683-4141-918C-FC727CBC1F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263549" y="1040624"/>
            <a:ext cx="5010689" cy="281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27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927472" y="609600"/>
            <a:ext cx="6340084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/>
              <a:t>Sommaire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927471" y="2096064"/>
            <a:ext cx="6340085" cy="369513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Qu'est</a:t>
            </a:r>
            <a:r>
              <a:rPr lang="en-US" dirty="0"/>
              <a:t> 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qu'un</a:t>
            </a:r>
            <a:r>
              <a:rPr lang="en-US" dirty="0"/>
              <a:t> APT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Etapes</a:t>
            </a:r>
            <a:r>
              <a:rPr lang="en-US" dirty="0"/>
              <a:t> </a:t>
            </a:r>
            <a:r>
              <a:rPr lang="en-US" dirty="0" err="1"/>
              <a:t>d‘une</a:t>
            </a:r>
            <a:r>
              <a:rPr lang="en-US" dirty="0"/>
              <a:t> </a:t>
            </a:r>
            <a:r>
              <a:rPr lang="en-US" dirty="0" err="1"/>
              <a:t>procédure</a:t>
            </a:r>
            <a:r>
              <a:rPr lang="en-US" dirty="0"/>
              <a:t> </a:t>
            </a:r>
            <a:r>
              <a:rPr lang="en-US" dirty="0" err="1"/>
              <a:t>d‘APT</a:t>
            </a: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listes</a:t>
            </a:r>
            <a:r>
              <a:rPr lang="en-US" dirty="0"/>
              <a:t> de certain groupes APT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Attaque du groupe OILRIG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Les </a:t>
            </a:r>
            <a:r>
              <a:rPr lang="en-US" dirty="0" err="1"/>
              <a:t>moyens</a:t>
            </a:r>
            <a:r>
              <a:rPr lang="en-US" dirty="0"/>
              <a:t> de </a:t>
            </a:r>
            <a:r>
              <a:rPr lang="en-US" dirty="0" err="1"/>
              <a:t>défense</a:t>
            </a: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Conclusion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95" r="6669"/>
          <a:stretch/>
        </p:blipFill>
        <p:spPr>
          <a:xfrm>
            <a:off x="20" y="10"/>
            <a:ext cx="4635987" cy="685799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666D117-48C7-4B52-A43D-322363DC92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0" y="0"/>
            <a:ext cx="463546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483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</a:blip>
          <a:srcRect t="19741" r="-1" b="351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>
                <a:cs typeface="Calibri Light"/>
              </a:rPr>
              <a:t>Qu'est ce qu'un APT</a:t>
            </a:r>
            <a:endParaRPr lang="de-DE" dirty="0">
              <a:cs typeface="Calibri Light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10000"/>
              </a:lnSpc>
              <a:buChar char="•"/>
            </a:pPr>
            <a:r>
              <a:rPr lang="de-DE">
                <a:cs typeface="Calibri"/>
              </a:rPr>
              <a:t>Advances Persistent threat</a:t>
            </a:r>
          </a:p>
          <a:p>
            <a:pPr marL="342900" indent="-342900">
              <a:lnSpc>
                <a:spcPct val="110000"/>
              </a:lnSpc>
              <a:buChar char="•"/>
            </a:pPr>
            <a:r>
              <a:rPr lang="de-DE">
                <a:cs typeface="Calibri"/>
              </a:rPr>
              <a:t>Utilliser pour attaquées les SI des organisation etc</a:t>
            </a:r>
          </a:p>
          <a:p>
            <a:pPr>
              <a:lnSpc>
                <a:spcPct val="110000"/>
              </a:lnSpc>
            </a:pPr>
            <a:r>
              <a:rPr lang="de-DE">
                <a:cs typeface="Calibri"/>
              </a:rPr>
              <a:t>Contient plusieurs d'etape d'attaque</a:t>
            </a:r>
          </a:p>
          <a:p>
            <a:pPr marL="342900" indent="-342900">
              <a:lnSpc>
                <a:spcPct val="110000"/>
              </a:lnSpc>
              <a:buChar char="•"/>
            </a:pPr>
            <a:endParaRPr lang="de-DE">
              <a:cs typeface="Calibri"/>
            </a:endParaRPr>
          </a:p>
          <a:p>
            <a:pPr marL="342900" indent="-342900">
              <a:lnSpc>
                <a:spcPct val="110000"/>
              </a:lnSpc>
              <a:buChar char="•"/>
            </a:pPr>
            <a:endParaRPr lang="de-D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8210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r="1" b="9509"/>
          <a:stretch/>
        </p:blipFill>
        <p:spPr>
          <a:xfrm>
            <a:off x="10653" y="10"/>
            <a:ext cx="6080027" cy="685596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E3323976-B5B3-494D-9B20-5484E81F32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l="6259" r="8680" b="2"/>
          <a:stretch/>
        </p:blipFill>
        <p:spPr>
          <a:xfrm>
            <a:off x="6122621" y="2030"/>
            <a:ext cx="6080028" cy="685597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3795" y="609600"/>
            <a:ext cx="10353761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/>
              <a:t>Les etapes des APT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913795" y="2096064"/>
            <a:ext cx="10353762" cy="3695136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 err="1"/>
              <a:t>Établir</a:t>
            </a:r>
            <a:r>
              <a:rPr lang="en-US" sz="1100" dirty="0"/>
              <a:t> </a:t>
            </a:r>
            <a:r>
              <a:rPr lang="en-US" sz="1100" dirty="0" err="1"/>
              <a:t>une</a:t>
            </a:r>
            <a:r>
              <a:rPr lang="en-US" sz="1100" dirty="0"/>
              <a:t> </a:t>
            </a:r>
            <a:r>
              <a:rPr lang="en-US" sz="1100" dirty="0" err="1"/>
              <a:t>cible</a:t>
            </a:r>
            <a:endParaRPr lang="en-US" sz="1100" dirty="0"/>
          </a:p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 err="1"/>
              <a:t>Organiser</a:t>
            </a:r>
            <a:r>
              <a:rPr lang="en-US" sz="1100" dirty="0"/>
              <a:t> le groupe</a:t>
            </a:r>
          </a:p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 err="1"/>
              <a:t>Créez</a:t>
            </a:r>
            <a:r>
              <a:rPr lang="en-US" sz="1100" dirty="0"/>
              <a:t>/</a:t>
            </a:r>
            <a:r>
              <a:rPr lang="en-US" sz="1100" dirty="0" err="1"/>
              <a:t>acquérir</a:t>
            </a:r>
            <a:r>
              <a:rPr lang="en-US" sz="1100" dirty="0"/>
              <a:t> des outils </a:t>
            </a:r>
            <a:r>
              <a:rPr lang="en-US" sz="1100" dirty="0" err="1"/>
              <a:t>nécessaire</a:t>
            </a:r>
            <a:r>
              <a:rPr lang="en-US" sz="1100" dirty="0"/>
              <a:t>.</a:t>
            </a:r>
          </a:p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 err="1"/>
              <a:t>Rechercher</a:t>
            </a:r>
            <a:r>
              <a:rPr lang="en-US" sz="1100" dirty="0"/>
              <a:t> le(s) </a:t>
            </a:r>
            <a:r>
              <a:rPr lang="en-US" sz="1100" dirty="0" err="1"/>
              <a:t>cible</a:t>
            </a:r>
            <a:r>
              <a:rPr lang="en-US" sz="1100" dirty="0"/>
              <a:t>(s)</a:t>
            </a:r>
          </a:p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/>
              <a:t>Tester les </a:t>
            </a:r>
            <a:r>
              <a:rPr lang="en-US" sz="1100" dirty="0" err="1"/>
              <a:t>équipements</a:t>
            </a:r>
            <a:r>
              <a:rPr lang="en-US" sz="1100" dirty="0"/>
              <a:t>/</a:t>
            </a:r>
            <a:r>
              <a:rPr lang="en-US" sz="1100" dirty="0" err="1"/>
              <a:t>détections</a:t>
            </a:r>
            <a:r>
              <a:rPr lang="en-US" sz="1100" dirty="0"/>
              <a:t>.</a:t>
            </a:r>
          </a:p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 err="1"/>
              <a:t>Déployé</a:t>
            </a:r>
            <a:endParaRPr lang="en-US" sz="1100" dirty="0"/>
          </a:p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 err="1"/>
              <a:t>Intru</a:t>
            </a:r>
            <a:r>
              <a:rPr lang="en-US" sz="1100" dirty="0"/>
              <a:t> initial</a:t>
            </a:r>
          </a:p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/>
              <a:t>Mise en place </a:t>
            </a:r>
            <a:r>
              <a:rPr lang="en-US" sz="1100" dirty="0" err="1"/>
              <a:t>une</a:t>
            </a:r>
            <a:r>
              <a:rPr lang="en-US" sz="1100" dirty="0"/>
              <a:t> </a:t>
            </a:r>
            <a:r>
              <a:rPr lang="en-US" sz="1100" dirty="0" err="1"/>
              <a:t>connexion</a:t>
            </a:r>
            <a:r>
              <a:rPr lang="en-US" sz="1100" dirty="0"/>
              <a:t> </a:t>
            </a:r>
            <a:r>
              <a:rPr lang="en-US" sz="1100" dirty="0" err="1"/>
              <a:t>sortant</a:t>
            </a:r>
            <a:endParaRPr lang="en-US" sz="1100" dirty="0"/>
          </a:p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 err="1"/>
              <a:t>Eteindre</a:t>
            </a:r>
            <a:r>
              <a:rPr lang="en-US" sz="1100" dirty="0"/>
              <a:t> </a:t>
            </a:r>
            <a:r>
              <a:rPr lang="en-US" sz="1100" dirty="0" err="1"/>
              <a:t>accès</a:t>
            </a:r>
            <a:r>
              <a:rPr lang="en-US" sz="1100" dirty="0"/>
              <a:t>/ </a:t>
            </a:r>
            <a:r>
              <a:rPr lang="en-US" sz="1100" dirty="0" err="1"/>
              <a:t>obtenir</a:t>
            </a:r>
            <a:r>
              <a:rPr lang="en-US" sz="1100" dirty="0"/>
              <a:t> les </a:t>
            </a:r>
            <a:r>
              <a:rPr lang="en-US" sz="1100" dirty="0" err="1"/>
              <a:t>données</a:t>
            </a:r>
            <a:endParaRPr lang="en-US" sz="1100" dirty="0"/>
          </a:p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 err="1"/>
              <a:t>Renforcer</a:t>
            </a:r>
            <a:r>
              <a:rPr lang="en-US" sz="1100" dirty="0"/>
              <a:t> position</a:t>
            </a:r>
          </a:p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 err="1"/>
              <a:t>Exfiltrer</a:t>
            </a:r>
            <a:r>
              <a:rPr lang="en-US" sz="1100" dirty="0"/>
              <a:t> les </a:t>
            </a:r>
            <a:r>
              <a:rPr lang="en-US" sz="1100" dirty="0" err="1"/>
              <a:t>données</a:t>
            </a:r>
            <a:endParaRPr lang="en-US" sz="1100" dirty="0"/>
          </a:p>
          <a:p>
            <a:pPr marL="28575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 dirty="0" err="1"/>
              <a:t>Couvrir</a:t>
            </a:r>
            <a:r>
              <a:rPr lang="en-US" sz="1100" dirty="0"/>
              <a:t> leurs traces</a:t>
            </a:r>
          </a:p>
        </p:txBody>
      </p:sp>
    </p:spTree>
    <p:extLst>
      <p:ext uri="{BB962C8B-B14F-4D97-AF65-F5344CB8AC3E}">
        <p14:creationId xmlns:p14="http://schemas.microsoft.com/office/powerpoint/2010/main" val="543652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grayscl/>
          </a:blip>
          <a:srcRect t="19747" r="-1" b="35125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D0BCEDC-8E78-4E42-B26E-4243F970C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79272" y="0"/>
            <a:ext cx="883345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118987" y="609600"/>
            <a:ext cx="7954027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/>
              <a:t>listesde group d'APT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118987" y="2096064"/>
            <a:ext cx="7954027" cy="369513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742950" lvl="1" indent="-228600" algn="l">
              <a:buFont typeface="Arial" panose="020B0604020202020204" pitchFamily="34" charset="0"/>
              <a:buChar char="•"/>
            </a:pPr>
            <a:r>
              <a:rPr lang="en-US"/>
              <a:t>Fancy Bear</a:t>
            </a:r>
          </a:p>
          <a:p>
            <a:pPr marL="742950" lvl="1" indent="-228600" algn="l">
              <a:buFont typeface="Arial" panose="020B0604020202020204" pitchFamily="34" charset="0"/>
              <a:buChar char="•"/>
            </a:pPr>
            <a:r>
              <a:rPr lang="en-US"/>
              <a:t>Equation</a:t>
            </a:r>
          </a:p>
          <a:p>
            <a:pPr marL="742950" lvl="1" indent="-228600" algn="l">
              <a:buFont typeface="Arial" panose="020B0604020202020204" pitchFamily="34" charset="0"/>
              <a:buChar char="•"/>
            </a:pPr>
            <a:r>
              <a:rPr lang="en-US"/>
              <a:t>Deep Panda</a:t>
            </a:r>
          </a:p>
          <a:p>
            <a:pPr marL="742950" lvl="1" indent="-228600" algn="l">
              <a:buFont typeface="Arial" panose="020B0604020202020204" pitchFamily="34" charset="0"/>
              <a:buChar char="•"/>
            </a:pPr>
            <a:r>
              <a:rPr lang="en-US"/>
              <a:t>OILRIG</a:t>
            </a:r>
          </a:p>
          <a:p>
            <a:pPr marL="742950" lvl="1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742950" lvl="1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742950" lvl="1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742950" lvl="1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63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18000"/>
                <a:satMod val="160000"/>
                <a:lumMod val="28000"/>
              </a:schemeClr>
              <a:schemeClr val="bg1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25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19741" r="-1" b="35118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491492" y="1445574"/>
            <a:ext cx="5612012" cy="12976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400"/>
              <a:t>Fancy Bear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81F152-1CB8-4D45-901E-72392D690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371"/>
            <a:ext cx="4774377" cy="4901184"/>
          </a:xfrm>
          <a:prstGeom prst="rect">
            <a:avLst/>
          </a:prstGeom>
          <a:solidFill>
            <a:schemeClr val="tx1"/>
          </a:solidFill>
          <a:ln w="190500" cap="sq">
            <a:noFill/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493EE50-F00A-46F4-A488-7D631C26CF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20" r="16998" b="2"/>
          <a:stretch/>
        </p:blipFill>
        <p:spPr>
          <a:xfrm>
            <a:off x="20" y="1436127"/>
            <a:ext cx="4545518" cy="4415673"/>
          </a:xfrm>
          <a:prstGeom prst="rect">
            <a:avLst/>
          </a:prstGeom>
        </p:spPr>
      </p:pic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5498975" y="2743200"/>
            <a:ext cx="5604529" cy="3186763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Actif</a:t>
            </a:r>
            <a:r>
              <a:rPr lang="en-US" dirty="0"/>
              <a:t> </a:t>
            </a:r>
            <a:r>
              <a:rPr lang="en-US" dirty="0" err="1"/>
              <a:t>dés</a:t>
            </a:r>
            <a:r>
              <a:rPr lang="en-US" dirty="0"/>
              <a:t> 2004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Suspect </a:t>
            </a:r>
            <a:r>
              <a:rPr lang="en-US" dirty="0" err="1"/>
              <a:t>d'etre</a:t>
            </a:r>
            <a:r>
              <a:rPr lang="en-US" dirty="0"/>
              <a:t> </a:t>
            </a:r>
            <a:r>
              <a:rPr lang="en-US" dirty="0" err="1"/>
              <a:t>liee</a:t>
            </a:r>
            <a:r>
              <a:rPr lang="en-US" dirty="0"/>
              <a:t> aux </a:t>
            </a:r>
            <a:r>
              <a:rPr lang="en-US" dirty="0" err="1"/>
              <a:t>militaire</a:t>
            </a:r>
            <a:r>
              <a:rPr lang="en-US" dirty="0"/>
              <a:t> russe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On </a:t>
            </a:r>
            <a:r>
              <a:rPr lang="en-US" dirty="0" err="1"/>
              <a:t>attaquée</a:t>
            </a:r>
            <a:r>
              <a:rPr lang="en-US" dirty="0"/>
              <a:t> </a:t>
            </a:r>
            <a:r>
              <a:rPr lang="en-US" dirty="0" err="1"/>
              <a:t>plusieurs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 </a:t>
            </a:r>
            <a:r>
              <a:rPr lang="en-US" dirty="0" err="1"/>
              <a:t>etablisement</a:t>
            </a:r>
            <a:r>
              <a:rPr lang="en-US" dirty="0"/>
              <a:t> important 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Attaque </a:t>
            </a:r>
            <a:r>
              <a:rPr lang="en-US" dirty="0" err="1"/>
              <a:t>majeur</a:t>
            </a:r>
            <a:r>
              <a:rPr lang="en-US" dirty="0"/>
              <a:t> entre 2015 et 2017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173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6BE44ED-6075-4E11-A73C-B65948617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927472" y="609600"/>
            <a:ext cx="6340084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/>
              <a:t>equation</a:t>
            </a: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13" r="-2" b="21174"/>
          <a:stretch/>
        </p:blipFill>
        <p:spPr>
          <a:xfrm>
            <a:off x="20" y="-5"/>
            <a:ext cx="4635987" cy="420624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402F6F47-0DCF-4BAB-BC5B-7CEA193A61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154"/>
          <a:stretch/>
        </p:blipFill>
        <p:spPr>
          <a:xfrm>
            <a:off x="-50899" y="4166444"/>
            <a:ext cx="4737823" cy="266022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1943F1F-3D4C-4F63-A3E6-42265F518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6007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927471" y="2096064"/>
            <a:ext cx="6340085" cy="394278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Crée en 2001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Origine americain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Expert en spyware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Cible les pays du Moyen Orient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CD254F11-5135-4B1D-BBFC-F6686DFE4C4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-9441" y="0"/>
            <a:ext cx="4737847" cy="421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44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8">
            <a:extLst>
              <a:ext uri="{FF2B5EF4-FFF2-40B4-BE49-F238E27FC236}">
                <a16:creationId xmlns:a16="http://schemas.microsoft.com/office/drawing/2014/main" id="{AB76F39C-DC92-43A2-AFAC-DF33A3F0E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3796" y="4223657"/>
            <a:ext cx="5021337" cy="19221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dirty="0"/>
              <a:t>Deep panda</a:t>
            </a: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758" r="-2" b="35136"/>
          <a:stretch/>
        </p:blipFill>
        <p:spPr>
          <a:xfrm>
            <a:off x="497636" y="773640"/>
            <a:ext cx="5437496" cy="3056185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6758FC-A415-4D42-862A-2C0765FF8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154913"/>
            <a:ext cx="0" cy="208383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42AA0160-7A9A-4DD5-B108-A26BEA3B5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865" y="837456"/>
            <a:ext cx="5437499" cy="2718749"/>
          </a:xfrm>
          <a:prstGeom prst="rect">
            <a:avLst/>
          </a:prstGeom>
        </p:spPr>
      </p:pic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256865" y="4223657"/>
            <a:ext cx="5010691" cy="19221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Rencences en 2012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Origine chinois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Cible des differents entreprises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Sont connu sous differents noms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Utilise differents techniques pour chaque attaque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14" name="Image 13" descr="Une image contenant périphérique&#10;&#10;Description générée automatiquement">
            <a:extLst>
              <a:ext uri="{FF2B5EF4-FFF2-40B4-BE49-F238E27FC236}">
                <a16:creationId xmlns:a16="http://schemas.microsoft.com/office/drawing/2014/main" id="{C05230FF-EDA3-484E-B21E-C620A66A5D7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36768" y="712236"/>
            <a:ext cx="5598364" cy="3259008"/>
          </a:xfrm>
          <a:prstGeom prst="rect">
            <a:avLst/>
          </a:prstGeom>
        </p:spPr>
      </p:pic>
      <p:pic>
        <p:nvPicPr>
          <p:cNvPr id="25" name="Image 24" descr="Une image contenant texte&#10;&#10;Description générée automatiquement">
            <a:extLst>
              <a:ext uri="{FF2B5EF4-FFF2-40B4-BE49-F238E27FC236}">
                <a16:creationId xmlns:a16="http://schemas.microsoft.com/office/drawing/2014/main" id="{BC4B3CCC-9534-43C5-846A-A39A8E9353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36768" y="593167"/>
            <a:ext cx="5598363" cy="340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185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18000"/>
                <a:satMod val="160000"/>
                <a:lumMod val="28000"/>
              </a:schemeClr>
              <a:schemeClr val="bg1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2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25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2B1587F-0FA4-4467-9976-93C29D5533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2174"/>
          <a:stretch/>
        </p:blipFill>
        <p:spPr>
          <a:xfrm>
            <a:off x="240632" y="10"/>
            <a:ext cx="11951369" cy="685799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491492" y="1445574"/>
            <a:ext cx="5612012" cy="12976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400"/>
              <a:t>OILRIG</a:t>
            </a:r>
          </a:p>
        </p:txBody>
      </p:sp>
      <p:sp>
        <p:nvSpPr>
          <p:cNvPr id="18" name="Rectangle 14">
            <a:extLst>
              <a:ext uri="{FF2B5EF4-FFF2-40B4-BE49-F238E27FC236}">
                <a16:creationId xmlns:a16="http://schemas.microsoft.com/office/drawing/2014/main" id="{BD81F152-1CB8-4D45-901E-72392D690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371"/>
            <a:ext cx="4774377" cy="4901184"/>
          </a:xfrm>
          <a:prstGeom prst="rect">
            <a:avLst/>
          </a:prstGeom>
          <a:solidFill>
            <a:schemeClr val="tx1"/>
          </a:solidFill>
          <a:ln w="190500" cap="sq">
            <a:noFill/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2CC044F6-0FCF-4990-96C2-6C005C35B1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32" r="-3" b="18707"/>
          <a:stretch/>
        </p:blipFill>
        <p:spPr>
          <a:xfrm>
            <a:off x="20" y="1436127"/>
            <a:ext cx="4545518" cy="4415673"/>
          </a:xfrm>
          <a:prstGeom prst="rect">
            <a:avLst/>
          </a:prstGeom>
        </p:spPr>
      </p:pic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5498975" y="2743200"/>
            <a:ext cx="5604529" cy="3186763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Recconu en 2014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Origine Iranien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Technique preferer: attaque de la chaine d'approvisionnement</a:t>
            </a:r>
          </a:p>
          <a:p>
            <a:pPr marL="114300" algn="l"/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CD95EC4-9107-4B11-92DC-D0EA366E79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743" y="1193371"/>
            <a:ext cx="4770633" cy="4901184"/>
          </a:xfrm>
          <a:prstGeom prst="rect">
            <a:avLst/>
          </a:prstGeom>
        </p:spPr>
      </p:pic>
      <p:pic>
        <p:nvPicPr>
          <p:cNvPr id="19" name="Image 18" descr="Une image contenant périphérique&#10;&#10;Description générée automatiquement">
            <a:extLst>
              <a:ext uri="{FF2B5EF4-FFF2-40B4-BE49-F238E27FC236}">
                <a16:creationId xmlns:a16="http://schemas.microsoft.com/office/drawing/2014/main" id="{E9CC877F-37EB-4E7A-8DD8-6D73ED52E7A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743" y="1193372"/>
            <a:ext cx="4770634" cy="4901184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EFF916E0-2EC1-43DF-A76E-C954BFACEBC0}"/>
              </a:ext>
            </a:extLst>
          </p:cNvPr>
          <p:cNvSpPr txBox="1"/>
          <p:nvPr/>
        </p:nvSpPr>
        <p:spPr>
          <a:xfrm>
            <a:off x="0" y="685800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hlinkClick r:id="rId8" tooltip="https://askleo.com/will-hacked-website-leak-email-address/"/>
              </a:rPr>
              <a:t>Cette photo</a:t>
            </a:r>
            <a:r>
              <a:rPr lang="fr-FR" sz="900"/>
              <a:t> par Auteur inconnu est soumise à la licence </a:t>
            </a:r>
            <a:r>
              <a:rPr lang="fr-FR" sz="900">
                <a:hlinkClick r:id="rId9" tooltip="https://creativecommons.org/licenses/by-nc-nd/3.0/"/>
              </a:rPr>
              <a:t>CC BY-NC-ND</a:t>
            </a:r>
            <a:endParaRPr lang="fr-FR" sz="900"/>
          </a:p>
        </p:txBody>
      </p:sp>
    </p:spTree>
    <p:extLst>
      <p:ext uri="{BB962C8B-B14F-4D97-AF65-F5344CB8AC3E}">
        <p14:creationId xmlns:p14="http://schemas.microsoft.com/office/powerpoint/2010/main" val="42321678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275</Words>
  <Application>Microsoft Office PowerPoint</Application>
  <PresentationFormat>Grand écran</PresentationFormat>
  <Paragraphs>83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Arial</vt:lpstr>
      <vt:lpstr>Bookman Old Style</vt:lpstr>
      <vt:lpstr>Rockwell</vt:lpstr>
      <vt:lpstr>Damask</vt:lpstr>
      <vt:lpstr>Advance persisntant threats (APT) ou  menace persistante avancée </vt:lpstr>
      <vt:lpstr>Sommaire</vt:lpstr>
      <vt:lpstr>Qu'est ce qu'un APT</vt:lpstr>
      <vt:lpstr>Les etapes des APT</vt:lpstr>
      <vt:lpstr>listesde group d'APT</vt:lpstr>
      <vt:lpstr>Fancy Bear</vt:lpstr>
      <vt:lpstr>equation</vt:lpstr>
      <vt:lpstr>Deep panda</vt:lpstr>
      <vt:lpstr>OILRIG</vt:lpstr>
      <vt:lpstr>Oilrig</vt:lpstr>
      <vt:lpstr>Defence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 persisntant threats (APT) ou  menace persistante avancée</dc:title>
  <dc:creator>Yanis MANSOURI</dc:creator>
  <cp:lastModifiedBy>Yanis MANSOURI</cp:lastModifiedBy>
  <cp:revision>6</cp:revision>
  <dcterms:created xsi:type="dcterms:W3CDTF">2020-10-26T14:36:12Z</dcterms:created>
  <dcterms:modified xsi:type="dcterms:W3CDTF">2020-10-27T14:03:47Z</dcterms:modified>
</cp:coreProperties>
</file>

<file path=docProps/thumbnail.jpeg>
</file>